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" name="Shape 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rial"/>
      </a:defRPr>
    </a:lvl1pPr>
    <a:lvl2pPr indent="228600" latinLnBrk="0">
      <a:defRPr sz="1200">
        <a:latin typeface="+mj-lt"/>
        <a:ea typeface="+mj-ea"/>
        <a:cs typeface="+mj-cs"/>
        <a:sym typeface="Arial"/>
      </a:defRPr>
    </a:lvl2pPr>
    <a:lvl3pPr indent="457200" latinLnBrk="0">
      <a:defRPr sz="1200">
        <a:latin typeface="+mj-lt"/>
        <a:ea typeface="+mj-ea"/>
        <a:cs typeface="+mj-cs"/>
        <a:sym typeface="Arial"/>
      </a:defRPr>
    </a:lvl3pPr>
    <a:lvl4pPr indent="685800" latinLnBrk="0">
      <a:defRPr sz="1200">
        <a:latin typeface="+mj-lt"/>
        <a:ea typeface="+mj-ea"/>
        <a:cs typeface="+mj-cs"/>
        <a:sym typeface="Arial"/>
      </a:defRPr>
    </a:lvl4pPr>
    <a:lvl5pPr indent="914400" latinLnBrk="0">
      <a:defRPr sz="1200">
        <a:latin typeface="+mj-lt"/>
        <a:ea typeface="+mj-ea"/>
        <a:cs typeface="+mj-cs"/>
        <a:sym typeface="Arial"/>
      </a:defRPr>
    </a:lvl5pPr>
    <a:lvl6pPr indent="1143000" latinLnBrk="0">
      <a:defRPr sz="1200">
        <a:latin typeface="+mj-lt"/>
        <a:ea typeface="+mj-ea"/>
        <a:cs typeface="+mj-cs"/>
        <a:sym typeface="Arial"/>
      </a:defRPr>
    </a:lvl6pPr>
    <a:lvl7pPr indent="1371600" latinLnBrk="0">
      <a:defRPr sz="1200">
        <a:latin typeface="+mj-lt"/>
        <a:ea typeface="+mj-ea"/>
        <a:cs typeface="+mj-cs"/>
        <a:sym typeface="Arial"/>
      </a:defRPr>
    </a:lvl7pPr>
    <a:lvl8pPr indent="1600200" latinLnBrk="0">
      <a:defRPr sz="1200">
        <a:latin typeface="+mj-lt"/>
        <a:ea typeface="+mj-ea"/>
        <a:cs typeface="+mj-cs"/>
        <a:sym typeface="Arial"/>
      </a:defRPr>
    </a:lvl8pPr>
    <a:lvl9pPr indent="18288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826683" y="769937"/>
            <a:ext cx="9753601" cy="1668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63950" y="6224225"/>
            <a:ext cx="273652" cy="26425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drive.google.com/file/d/14u7yIb2ZD99b_Cc4l8qTmZEe43qwHcxi/view?usp=sharing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ims.gov.il/he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1"/>
          <p:cNvSpPr txBox="1"/>
          <p:nvPr/>
        </p:nvSpPr>
        <p:spPr>
          <a:xfrm>
            <a:off x="380903" y="5110019"/>
            <a:ext cx="10931970" cy="1091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4300"/>
              </a:lnSpc>
              <a:defRPr b="1" spc="-223" sz="3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Transforming Water Usage in Agriculture with Smart Irrigation</a:t>
            </a:r>
          </a:p>
        </p:txBody>
      </p:sp>
      <p:sp>
        <p:nvSpPr>
          <p:cNvPr id="21" name="Object 2"/>
          <p:cNvSpPr txBox="1"/>
          <p:nvPr/>
        </p:nvSpPr>
        <p:spPr>
          <a:xfrm>
            <a:off x="380903" y="6256046"/>
            <a:ext cx="10931970" cy="184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ts val="1500"/>
              </a:lnSpc>
              <a:spcBef>
                <a:spcPts val="400"/>
              </a:spcBef>
              <a:defRPr spc="-22" sz="1100">
                <a:solidFill>
                  <a:srgbClr val="FFFFFF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Leveraging IoT, real-time data analysis, and weather forecasting to improve irrigation efficiency and address the global water crisis.</a:t>
            </a:r>
          </a:p>
        </p:txBody>
      </p:sp>
      <p:sp>
        <p:nvSpPr>
          <p:cNvPr id="22" name="Object 3"/>
          <p:cNvSpPr/>
          <p:nvPr/>
        </p:nvSpPr>
        <p:spPr>
          <a:xfrm>
            <a:off x="-2" y="0"/>
            <a:ext cx="12188956" cy="4761309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3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rcRect l="0" t="15278" r="0" b="15278"/>
          <a:stretch>
            <a:fillRect/>
          </a:stretch>
        </p:blipFill>
        <p:spPr>
          <a:xfrm>
            <a:off x="0" y="-2"/>
            <a:ext cx="12188953" cy="4761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"/>
          <p:cNvGrpSpPr/>
          <p:nvPr/>
        </p:nvGrpSpPr>
        <p:grpSpPr>
          <a:xfrm>
            <a:off x="-8" y="1051379"/>
            <a:ext cx="12188970" cy="5804913"/>
            <a:chOff x="-2" y="-2"/>
            <a:chExt cx="12188968" cy="5804911"/>
          </a:xfrm>
        </p:grpSpPr>
        <p:grpSp>
          <p:nvGrpSpPr>
            <p:cNvPr id="86" name="Title"/>
            <p:cNvGrpSpPr/>
            <p:nvPr/>
          </p:nvGrpSpPr>
          <p:grpSpPr>
            <a:xfrm>
              <a:off x="-3" y="-3"/>
              <a:ext cx="12188970" cy="360831"/>
              <a:chOff x="-1" y="0"/>
              <a:chExt cx="12188968" cy="360829"/>
            </a:xfrm>
          </p:grpSpPr>
          <p:sp>
            <p:nvSpPr>
              <p:cNvPr id="84" name="Rectangle"/>
              <p:cNvSpPr/>
              <p:nvPr/>
            </p:nvSpPr>
            <p:spPr>
              <a:xfrm>
                <a:off x="-2" y="-1"/>
                <a:ext cx="12188969" cy="360830"/>
              </a:xfrm>
              <a:prstGeom prst="roundRect">
                <a:avLst>
                  <a:gd name="adj" fmla="val 0"/>
                </a:avLst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85" name="Title"/>
              <p:cNvSpPr txBox="1"/>
              <p:nvPr/>
            </p:nvSpPr>
            <p:spPr>
              <a:xfrm>
                <a:off x="-2" y="-1"/>
                <a:ext cx="12188970" cy="3608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/>
              <a:p>
                <a:pPr/>
                <a:r>
                  <a:t>Title</a:t>
                </a:r>
              </a:p>
            </p:txBody>
          </p:sp>
        </p:grpSp>
        <p:sp>
          <p:nvSpPr>
            <p:cNvPr id="87" name="Object 1"/>
            <p:cNvSpPr/>
            <p:nvPr/>
          </p:nvSpPr>
          <p:spPr>
            <a:xfrm>
              <a:off x="0" y="462422"/>
              <a:ext cx="12188964" cy="534248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pic>
        <p:nvPicPr>
          <p:cNvPr id="89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rcRect l="3946" t="0" r="3946" b="0"/>
          <a:stretch>
            <a:fillRect/>
          </a:stretch>
        </p:blipFill>
        <p:spPr>
          <a:xfrm>
            <a:off x="1799231" y="1838886"/>
            <a:ext cx="8593537" cy="4833868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Heatmap"/>
          <p:cNvSpPr txBox="1"/>
          <p:nvPr>
            <p:ph type="title" idx="4294967295"/>
          </p:nvPr>
        </p:nvSpPr>
        <p:spPr>
          <a:xfrm>
            <a:off x="1415845" y="232439"/>
            <a:ext cx="9753601" cy="1668467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Heatmap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bject 1"/>
          <p:cNvSpPr/>
          <p:nvPr/>
        </p:nvSpPr>
        <p:spPr>
          <a:xfrm>
            <a:off x="-2" y="-1"/>
            <a:ext cx="12188956" cy="685628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3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rcRect l="2846" t="0" r="2845" b="0"/>
          <a:stretch>
            <a:fillRect/>
          </a:stretch>
        </p:blipFill>
        <p:spPr>
          <a:xfrm>
            <a:off x="2333358" y="1852215"/>
            <a:ext cx="8058517" cy="4532918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Heatmap"/>
          <p:cNvSpPr txBox="1"/>
          <p:nvPr>
            <p:ph type="title" idx="4294967295"/>
          </p:nvPr>
        </p:nvSpPr>
        <p:spPr>
          <a:xfrm>
            <a:off x="1485831" y="297987"/>
            <a:ext cx="9753601" cy="166846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Heatmap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Object 1"/>
          <p:cNvSpPr txBox="1"/>
          <p:nvPr/>
        </p:nvSpPr>
        <p:spPr>
          <a:xfrm>
            <a:off x="-2" y="379119"/>
            <a:ext cx="12188956" cy="544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rtl="1">
              <a:lnSpc>
                <a:spcPts val="4300"/>
              </a:lnSpc>
              <a:defRPr b="1" spc="-225" sz="3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המשך פיתוח המערכת להשקיה חכמה</a:t>
            </a:r>
          </a:p>
        </p:txBody>
      </p:sp>
      <p:sp>
        <p:nvSpPr>
          <p:cNvPr id="97" name="Object 2"/>
          <p:cNvSpPr txBox="1"/>
          <p:nvPr/>
        </p:nvSpPr>
        <p:spPr>
          <a:xfrm>
            <a:off x="952259" y="2010759"/>
            <a:ext cx="5446946" cy="319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42899" indent="-242899" rtl="1">
              <a:lnSpc>
                <a:spcPts val="3100"/>
              </a:lnSpc>
              <a:buSzPct val="100000"/>
              <a:buChar char="•"/>
              <a:defRPr b="1" spc="-162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שילוב אלגוריתמי בינה מלאכותית</a:t>
            </a:r>
          </a:p>
          <a:p>
            <a:pPr lvl="1" indent="457200" rtl="1">
              <a:lnSpc>
                <a:spcPts val="2300"/>
              </a:lnSpc>
              <a:spcBef>
                <a:spcPts val="300"/>
              </a:spcBef>
              <a:defRPr spc="-34" sz="1700">
                <a:solidFill>
                  <a:srgbClr val="FFFFFF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ללמידת דפוסי השקיה לפי עונות, סוגי קרקעות וצמחים</a:t>
            </a:r>
          </a:p>
          <a:p>
            <a:pPr marL="242899" indent="-242899" rtl="1">
              <a:lnSpc>
                <a:spcPts val="3100"/>
              </a:lnSpc>
              <a:spcBef>
                <a:spcPts val="2500"/>
              </a:spcBef>
              <a:buSzPct val="100000"/>
              <a:buChar char="•"/>
              <a:defRPr b="1" spc="-162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התאמה אישית אוטומטית של ספי השקיה</a:t>
            </a:r>
          </a:p>
          <a:p>
            <a:pPr lvl="1" indent="457200" rtl="1">
              <a:lnSpc>
                <a:spcPts val="2300"/>
              </a:lnSpc>
              <a:spcBef>
                <a:spcPts val="300"/>
              </a:spcBef>
              <a:defRPr spc="-34" sz="1700">
                <a:solidFill>
                  <a:srgbClr val="FFFFFF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לפי סוג הצמח</a:t>
            </a:r>
          </a:p>
          <a:p>
            <a:pPr marL="242899" indent="-242899" rtl="1">
              <a:lnSpc>
                <a:spcPts val="3100"/>
              </a:lnSpc>
              <a:spcBef>
                <a:spcPts val="2500"/>
              </a:spcBef>
              <a:buSzPct val="100000"/>
              <a:buChar char="•"/>
              <a:defRPr b="1" spc="-162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גרפים מתקדמים בזמן אמת</a:t>
            </a:r>
          </a:p>
          <a:p>
            <a:pPr lvl="1" indent="457200" rtl="1">
              <a:lnSpc>
                <a:spcPts val="2300"/>
              </a:lnSpc>
              <a:spcBef>
                <a:spcPts val="300"/>
              </a:spcBef>
              <a:defRPr spc="-34" sz="1700">
                <a:solidFill>
                  <a:srgbClr val="FFFFFF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כולל מגמות והשוואות היסטוריות</a:t>
            </a:r>
          </a:p>
        </p:txBody>
      </p:sp>
      <p:sp>
        <p:nvSpPr>
          <p:cNvPr id="98" name="Object 3"/>
          <p:cNvSpPr txBox="1"/>
          <p:nvPr/>
        </p:nvSpPr>
        <p:spPr>
          <a:xfrm>
            <a:off x="6284926" y="2010759"/>
            <a:ext cx="5446944" cy="1756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42899" indent="-242899" rtl="1">
              <a:lnSpc>
                <a:spcPts val="3100"/>
              </a:lnSpc>
              <a:buSzPct val="100000"/>
              <a:buChar char="•"/>
              <a:defRPr b="1" spc="-162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פעולה מבוססת GPS באזורים רחבים</a:t>
            </a:r>
          </a:p>
          <a:p>
            <a:pPr lvl="1" indent="457200" rtl="1">
              <a:lnSpc>
                <a:spcPts val="2300"/>
              </a:lnSpc>
              <a:spcBef>
                <a:spcPts val="300"/>
              </a:spcBef>
              <a:defRPr spc="-34" sz="1700">
                <a:solidFill>
                  <a:srgbClr val="FFFFFF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להרחבת הכיסוי</a:t>
            </a:r>
          </a:p>
          <a:p>
            <a:pPr marL="242899" indent="-242899" rtl="1">
              <a:lnSpc>
                <a:spcPts val="3100"/>
              </a:lnSpc>
              <a:spcBef>
                <a:spcPts val="2500"/>
              </a:spcBef>
              <a:buSzPct val="100000"/>
              <a:buChar char="•"/>
              <a:defRPr b="1" spc="-162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שימוש בחיישנים אלחוטיים קלי-משקל</a:t>
            </a:r>
          </a:p>
          <a:p>
            <a:pPr lvl="1" indent="457200" rtl="1">
              <a:lnSpc>
                <a:spcPts val="2300"/>
              </a:lnSpc>
              <a:spcBef>
                <a:spcPts val="300"/>
              </a:spcBef>
              <a:defRPr spc="-34" sz="1700">
                <a:solidFill>
                  <a:srgbClr val="FFFFFF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להרחבה נוחה ומהירה של הכיסוי</a:t>
            </a:r>
          </a:p>
        </p:txBody>
      </p:sp>
      <p:sp>
        <p:nvSpPr>
          <p:cNvPr id="99" name="Slide Number Placeholder 24"/>
          <p:cNvSpPr txBox="1"/>
          <p:nvPr>
            <p:ph type="sldNum" sz="quarter" idx="4294967295"/>
          </p:nvPr>
        </p:nvSpPr>
        <p:spPr>
          <a:xfrm>
            <a:off x="11826240" y="6515099"/>
            <a:ext cx="259526" cy="2392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sz="11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Video of Our System"/>
          <p:cNvSpPr txBox="1"/>
          <p:nvPr>
            <p:ph type="title" idx="4294967295"/>
          </p:nvPr>
        </p:nvSpPr>
        <p:spPr>
          <a:xfrm>
            <a:off x="748174" y="769937"/>
            <a:ext cx="10832110" cy="16684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Video of Our System</a:t>
            </a:r>
          </a:p>
        </p:txBody>
      </p:sp>
      <p:sp>
        <p:nvSpPr>
          <p:cNvPr id="102" name="Link to View the video: https://drive.google.com/file/d/14u7yIb2ZD99b_Cc4l8qTmZEe43qwHcxi/view?usp=sharing"/>
          <p:cNvSpPr txBox="1"/>
          <p:nvPr>
            <p:ph type="body" idx="4294967295"/>
          </p:nvPr>
        </p:nvSpPr>
        <p:spPr>
          <a:xfrm>
            <a:off x="679945" y="2399155"/>
            <a:ext cx="10832110" cy="441960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Link to View the video: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https://drive.google.com/file/d/14u7yIb2ZD99b_Cc4l8qTmZEe43qwHcxi/view?usp=sharing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ferences"/>
          <p:cNvSpPr txBox="1"/>
          <p:nvPr>
            <p:ph type="title" idx="4294967295"/>
          </p:nvPr>
        </p:nvSpPr>
        <p:spPr>
          <a:xfrm>
            <a:off x="609600" y="92071"/>
            <a:ext cx="10972800" cy="15081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E6FCE2"/>
                </a:solidFill>
              </a:defRPr>
            </a:lvl1pPr>
          </a:lstStyle>
          <a:p>
            <a:pPr/>
            <a:r>
              <a:t>References</a:t>
            </a:r>
          </a:p>
        </p:txBody>
      </p:sp>
      <p:sp>
        <p:nvSpPr>
          <p:cNvPr id="105" name="1)García, L., Parra, L., Jimenez, J. M., Lloret, J., &amp; Lorenz, P. (2020). IoT-based smart irrigation systems: An overview on the recent trends on sensors and IoT systems for irrigation in precision agriculture. Sensors, 20(4), 1042…"/>
          <p:cNvSpPr txBox="1"/>
          <p:nvPr>
            <p:ph type="body" idx="4294967295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342899" indent="-342899">
              <a:defRPr sz="2100">
                <a:solidFill>
                  <a:srgbClr val="FFEFF2"/>
                </a:solidFill>
              </a:defRPr>
            </a:pPr>
            <a:r>
              <a:t>1)García, L., Parra, L., Jimenez, J. M., Lloret, J., &amp; Lorenz, P. (2020). IoT-based smart irrigation systems: An overview on the recent trends on sensors and IoT systems for irrigation in precision agriculture. Sensors, 20(4), 1042</a:t>
            </a:r>
          </a:p>
          <a:p>
            <a:pPr marL="342899" indent="-342899">
              <a:defRPr sz="2100">
                <a:solidFill>
                  <a:srgbClr val="FFEFF2"/>
                </a:solidFill>
              </a:defRPr>
            </a:pPr>
            <a:r>
              <a:t>2)Froiz-Míguez, I., Lopez-Iturri, P., Fraga-Lamas, P., Celaya-Echarri, M., Blanco-Novoa, Ó., Azpilicueta, L., ... &amp; Fernández-Caramés, T. M. (2020). Design, implementation, and empirical validation of an IoT smart irrigation system for fog computing applications based on Lora and Lorawan sensor nodes. Sensors, 20(23), 6865.</a:t>
            </a:r>
          </a:p>
          <a:p>
            <a:pPr marL="342899" indent="-342899">
              <a:defRPr sz="2100">
                <a:solidFill>
                  <a:srgbClr val="FFEFF2"/>
                </a:solidFill>
              </a:defRPr>
            </a:pPr>
            <a:r>
              <a:t>3)Vij, A., Vijendra, S., Jain, A., Bajaj, S., Bassi, A., &amp; Sharma, A. (2020). IoT and machine learning approaches for automation of farm irrigation system. Procedia Computer Science, 167, 1250-1257</a:t>
            </a:r>
          </a:p>
          <a:p>
            <a:pPr marL="342899" indent="-342899">
              <a:defRPr sz="2100">
                <a:solidFill>
                  <a:srgbClr val="FFEFF2"/>
                </a:solidFill>
              </a:defRPr>
            </a:pPr>
            <a:r>
              <a:t>4)Chang, Y., Xu, J., &amp; Ghafoor, K. Z. (2021). An IoT and blockchain approach for the smart water management system in agriculture. Scalable Computing: Practice and Experience, 22(2), 105-116</a:t>
            </a:r>
          </a:p>
          <a:p>
            <a:pPr marL="342899" indent="-342899">
              <a:defRPr sz="2100">
                <a:solidFill>
                  <a:srgbClr val="FFEFF2"/>
                </a:solidFill>
              </a:defRPr>
            </a:pPr>
            <a:r>
              <a:t>5)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https://ims.gov.il/he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1"/>
          <p:cNvSpPr/>
          <p:nvPr/>
        </p:nvSpPr>
        <p:spPr>
          <a:xfrm>
            <a:off x="6768675" y="476126"/>
            <a:ext cx="4944148" cy="5904033"/>
          </a:xfrm>
          <a:prstGeom prst="rect">
            <a:avLst/>
          </a:prstGeom>
          <a:solidFill>
            <a:srgbClr val="22AAEE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rcRect l="8129" t="0" r="8129" b="0"/>
          <a:stretch>
            <a:fillRect/>
          </a:stretch>
        </p:blipFill>
        <p:spPr>
          <a:xfrm>
            <a:off x="6768675" y="476131"/>
            <a:ext cx="4944150" cy="5904025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Object 3"/>
          <p:cNvSpPr txBox="1"/>
          <p:nvPr/>
        </p:nvSpPr>
        <p:spPr>
          <a:xfrm>
            <a:off x="521358" y="1131778"/>
            <a:ext cx="5687869" cy="1637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ts val="4300"/>
              </a:lnSpc>
              <a:defRPr b="1" spc="-225" sz="37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Transforming Water Usage in Agriculture with Smart Irrigation</a:t>
            </a:r>
          </a:p>
        </p:txBody>
      </p:sp>
      <p:sp>
        <p:nvSpPr>
          <p:cNvPr id="28" name="Object 4"/>
          <p:cNvSpPr txBox="1"/>
          <p:nvPr/>
        </p:nvSpPr>
        <p:spPr>
          <a:xfrm>
            <a:off x="149501" y="3232835"/>
            <a:ext cx="6431586" cy="2125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ts val="2400"/>
              </a:lnSpc>
              <a:spcBef>
                <a:spcPts val="700"/>
              </a:spcBef>
              <a:defRPr spc="-36">
                <a:solidFill>
                  <a:srgbClr val="000000">
                    <a:alpha val="56000"/>
                  </a:srgbClr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The world is facing a growing water crisis, with climate change and inefficient irrigation practices leading to dwindling freshwater supplies. Agriculture, which accounts for 70% of global freshwater consumption, is at the heart of this challenge. This presentation explores how smart irrigation technology, powered by IoT, real-time data analysis, and weather forecasting, can transform water usage in agriculture and help address the global water crisis.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1"/>
          <p:cNvSpPr txBox="1"/>
          <p:nvPr/>
        </p:nvSpPr>
        <p:spPr>
          <a:xfrm>
            <a:off x="-2" y="379119"/>
            <a:ext cx="12188956" cy="544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rtl="1">
              <a:lnSpc>
                <a:spcPts val="4300"/>
              </a:lnSpc>
              <a:defRPr b="1" spc="-225" sz="3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איסוף נתונים במערכת השקיה חכמה</a:t>
            </a:r>
          </a:p>
        </p:txBody>
      </p:sp>
      <p:sp>
        <p:nvSpPr>
          <p:cNvPr id="31" name="Object 2"/>
          <p:cNvSpPr/>
          <p:nvPr/>
        </p:nvSpPr>
        <p:spPr>
          <a:xfrm>
            <a:off x="987969" y="2039267"/>
            <a:ext cx="1428404" cy="1428398"/>
          </a:xfrm>
          <a:prstGeom prst="ellipse">
            <a:avLst/>
          </a:prstGeom>
          <a:solidFill>
            <a:srgbClr val="22AAEE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2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4124" y="2502290"/>
            <a:ext cx="638020" cy="495181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Object 4"/>
          <p:cNvSpPr txBox="1"/>
          <p:nvPr/>
        </p:nvSpPr>
        <p:spPr>
          <a:xfrm>
            <a:off x="471370" y="3563927"/>
            <a:ext cx="2461600" cy="26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rtl="1">
              <a:lnSpc>
                <a:spcPts val="2100"/>
              </a:lnSpc>
              <a:defRPr b="1" spc="-10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חיישני לחות וטמפרטורה</a:t>
            </a:r>
          </a:p>
        </p:txBody>
      </p:sp>
      <p:sp>
        <p:nvSpPr>
          <p:cNvPr id="34" name="Object 5"/>
          <p:cNvSpPr txBox="1"/>
          <p:nvPr/>
        </p:nvSpPr>
        <p:spPr>
          <a:xfrm>
            <a:off x="471370" y="3907785"/>
            <a:ext cx="2461600" cy="75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rtl="1">
              <a:lnSpc>
                <a:spcPts val="2000"/>
              </a:lnSpc>
              <a:spcBef>
                <a:spcPts val="500"/>
              </a:spcBef>
              <a:defRPr spc="-30" sz="1500">
                <a:solidFill>
                  <a:srgbClr val="FFFFFF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הרובוט ממונע הציב חיישני לחות וטמפרטורה בעומקים שונים באדמה</a:t>
            </a:r>
          </a:p>
        </p:txBody>
      </p:sp>
      <p:sp>
        <p:nvSpPr>
          <p:cNvPr id="35" name="Object 6"/>
          <p:cNvSpPr/>
          <p:nvPr/>
        </p:nvSpPr>
        <p:spPr>
          <a:xfrm>
            <a:off x="3916176" y="2039267"/>
            <a:ext cx="1428403" cy="1428398"/>
          </a:xfrm>
          <a:prstGeom prst="ellipse">
            <a:avLst/>
          </a:prstGeom>
          <a:solidFill>
            <a:srgbClr val="FFD9AD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6" name="Object 7" descr="Object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0485" y="2410230"/>
            <a:ext cx="704679" cy="685634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Object 8"/>
          <p:cNvSpPr txBox="1"/>
          <p:nvPr/>
        </p:nvSpPr>
        <p:spPr>
          <a:xfrm>
            <a:off x="3362912" y="3563927"/>
            <a:ext cx="2534926" cy="26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rtl="1">
              <a:lnSpc>
                <a:spcPts val="2100"/>
              </a:lnSpc>
              <a:defRPr b="1" spc="-10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העברת נתונים בזמן אמת</a:t>
            </a:r>
          </a:p>
        </p:txBody>
      </p:sp>
      <p:sp>
        <p:nvSpPr>
          <p:cNvPr id="38" name="Object 9"/>
          <p:cNvSpPr txBox="1"/>
          <p:nvPr/>
        </p:nvSpPr>
        <p:spPr>
          <a:xfrm>
            <a:off x="3362912" y="3907785"/>
            <a:ext cx="2534926" cy="501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rtl="1">
              <a:lnSpc>
                <a:spcPts val="2000"/>
              </a:lnSpc>
              <a:spcBef>
                <a:spcPts val="500"/>
              </a:spcBef>
              <a:defRPr spc="-30" sz="1500">
                <a:solidFill>
                  <a:srgbClr val="FFFFFF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פרוטוקול MQTT שימש להעברת הנתונים לענן ב־real time</a:t>
            </a:r>
          </a:p>
        </p:txBody>
      </p:sp>
      <p:sp>
        <p:nvSpPr>
          <p:cNvPr id="39" name="Object 10"/>
          <p:cNvSpPr/>
          <p:nvPr/>
        </p:nvSpPr>
        <p:spPr>
          <a:xfrm>
            <a:off x="6844382" y="2039267"/>
            <a:ext cx="1428403" cy="1428398"/>
          </a:xfrm>
          <a:prstGeom prst="ellipse">
            <a:avLst/>
          </a:prstGeom>
          <a:solidFill>
            <a:srgbClr val="FEC08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Object 11" descr="Object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90316" y="2460437"/>
            <a:ext cx="752292" cy="61897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Object 12"/>
          <p:cNvSpPr txBox="1"/>
          <p:nvPr/>
        </p:nvSpPr>
        <p:spPr>
          <a:xfrm>
            <a:off x="6338251" y="3563927"/>
            <a:ext cx="2440653" cy="26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rtl="1">
              <a:lnSpc>
                <a:spcPts val="2100"/>
              </a:lnSpc>
              <a:defRPr b="1" spc="-10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אחסון והצגת הנתונים</a:t>
            </a:r>
          </a:p>
        </p:txBody>
      </p:sp>
      <p:sp>
        <p:nvSpPr>
          <p:cNvPr id="42" name="Object 13"/>
          <p:cNvSpPr txBox="1"/>
          <p:nvPr/>
        </p:nvSpPr>
        <p:spPr>
          <a:xfrm>
            <a:off x="6338251" y="3907785"/>
            <a:ext cx="2440653" cy="501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rtl="1">
              <a:lnSpc>
                <a:spcPts val="2000"/>
              </a:lnSpc>
              <a:spcBef>
                <a:spcPts val="500"/>
              </a:spcBef>
              <a:defRPr spc="-30" sz="1500">
                <a:solidFill>
                  <a:srgbClr val="FFFFFF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המידע נשמר בענן Firebase, ומוצג בממשק וובי</a:t>
            </a:r>
          </a:p>
        </p:txBody>
      </p:sp>
      <p:sp>
        <p:nvSpPr>
          <p:cNvPr id="43" name="Object 14"/>
          <p:cNvSpPr/>
          <p:nvPr/>
        </p:nvSpPr>
        <p:spPr>
          <a:xfrm>
            <a:off x="9772587" y="2039267"/>
            <a:ext cx="1428403" cy="1428398"/>
          </a:xfrm>
          <a:prstGeom prst="ellipse">
            <a:avLst/>
          </a:prstGeom>
          <a:solidFill>
            <a:srgbClr val="FD864D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4" name="Object 15" descr="Object 1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85479" y="2393482"/>
            <a:ext cx="599930" cy="723721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Object 16"/>
          <p:cNvSpPr txBox="1"/>
          <p:nvPr/>
        </p:nvSpPr>
        <p:spPr>
          <a:xfrm>
            <a:off x="9145999" y="3563927"/>
            <a:ext cx="2681574" cy="26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rtl="1">
              <a:lnSpc>
                <a:spcPts val="2100"/>
              </a:lnSpc>
              <a:defRPr b="1" spc="-10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איסוף נתוני מזג אוויר</a:t>
            </a:r>
          </a:p>
        </p:txBody>
      </p:sp>
      <p:sp>
        <p:nvSpPr>
          <p:cNvPr id="46" name="Object 17"/>
          <p:cNvSpPr txBox="1"/>
          <p:nvPr/>
        </p:nvSpPr>
        <p:spPr>
          <a:xfrm>
            <a:off x="9145999" y="3907785"/>
            <a:ext cx="2681574" cy="501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rtl="1">
              <a:lnSpc>
                <a:spcPts val="2000"/>
              </a:lnSpc>
              <a:spcBef>
                <a:spcPts val="500"/>
              </a:spcBef>
              <a:defRPr spc="-30" sz="1500">
                <a:solidFill>
                  <a:srgbClr val="FFFFFF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נאספו גם נתוני מזג אוויר עתידי דרך API חיצוני</a:t>
            </a:r>
          </a:p>
        </p:txBody>
      </p:sp>
      <p:sp>
        <p:nvSpPr>
          <p:cNvPr id="47" name="Object 18"/>
          <p:cNvSpPr/>
          <p:nvPr/>
        </p:nvSpPr>
        <p:spPr>
          <a:xfrm>
            <a:off x="-2" y="5551687"/>
            <a:ext cx="12188956" cy="1304603"/>
          </a:xfrm>
          <a:prstGeom prst="rect">
            <a:avLst/>
          </a:prstGeom>
          <a:solidFill>
            <a:srgbClr val="FEC08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8" name="Object 19"/>
          <p:cNvSpPr txBox="1"/>
          <p:nvPr/>
        </p:nvSpPr>
        <p:spPr>
          <a:xfrm>
            <a:off x="76179" y="6043497"/>
            <a:ext cx="12036594" cy="328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rtl="1">
              <a:lnSpc>
                <a:spcPts val="2600"/>
              </a:lnSpc>
              <a:defRPr b="1" spc="-135" sz="22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איך נוכל להשקות בדיוק רק כשצריך?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HOTO-2025-06-17-10-31-54.jpg" descr="PHOTO-2025-06-17-10-31-5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7219" y="87400"/>
            <a:ext cx="9928588" cy="68580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bject 1"/>
          <p:cNvSpPr txBox="1"/>
          <p:nvPr/>
        </p:nvSpPr>
        <p:spPr>
          <a:xfrm>
            <a:off x="-2" y="379119"/>
            <a:ext cx="12188956" cy="544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rtl="1">
              <a:lnSpc>
                <a:spcPts val="4300"/>
              </a:lnSpc>
              <a:defRPr b="1" spc="-225" sz="3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אלגוריתמים חכמים לניהול השקיה</a:t>
            </a:r>
          </a:p>
        </p:txBody>
      </p:sp>
      <p:sp>
        <p:nvSpPr>
          <p:cNvPr id="53" name="Object 2"/>
          <p:cNvSpPr/>
          <p:nvPr/>
        </p:nvSpPr>
        <p:spPr>
          <a:xfrm>
            <a:off x="1476006" y="2283759"/>
            <a:ext cx="1428403" cy="1428404"/>
          </a:xfrm>
          <a:prstGeom prst="ellipse">
            <a:avLst/>
          </a:prstGeom>
          <a:solidFill>
            <a:srgbClr val="22AAEE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4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648" y="2755120"/>
            <a:ext cx="561840" cy="476132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Object 4"/>
          <p:cNvSpPr txBox="1"/>
          <p:nvPr/>
        </p:nvSpPr>
        <p:spPr>
          <a:xfrm>
            <a:off x="336145" y="3808422"/>
            <a:ext cx="3708114" cy="26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100"/>
              </a:lnSpc>
              <a:defRPr b="1" spc="-10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PCA (Principal Component Analysis)</a:t>
            </a:r>
          </a:p>
        </p:txBody>
      </p:sp>
      <p:sp>
        <p:nvSpPr>
          <p:cNvPr id="56" name="Object 5"/>
          <p:cNvSpPr txBox="1"/>
          <p:nvPr/>
        </p:nvSpPr>
        <p:spPr>
          <a:xfrm>
            <a:off x="336145" y="4152277"/>
            <a:ext cx="3708114" cy="501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rtl="1">
              <a:lnSpc>
                <a:spcPts val="2000"/>
              </a:lnSpc>
              <a:spcBef>
                <a:spcPts val="500"/>
              </a:spcBef>
              <a:defRPr spc="-30" sz="1500">
                <a:solidFill>
                  <a:srgbClr val="FFFFFF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זוהו לחות אוויר וטמפרטורת קרקע כגורמים מרכזיים המשפיעים על הצורך בהשקיה</a:t>
            </a:r>
          </a:p>
        </p:txBody>
      </p:sp>
      <p:sp>
        <p:nvSpPr>
          <p:cNvPr id="57" name="Object 6"/>
          <p:cNvSpPr/>
          <p:nvPr/>
        </p:nvSpPr>
        <p:spPr>
          <a:xfrm>
            <a:off x="5380280" y="2283759"/>
            <a:ext cx="1428403" cy="1428404"/>
          </a:xfrm>
          <a:prstGeom prst="ellipse">
            <a:avLst/>
          </a:prstGeom>
          <a:solidFill>
            <a:srgbClr val="FFD9AD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8" name="Object 7" descr="Object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7633" y="2743530"/>
            <a:ext cx="847518" cy="514226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Object 8"/>
          <p:cNvSpPr txBox="1"/>
          <p:nvPr/>
        </p:nvSpPr>
        <p:spPr>
          <a:xfrm>
            <a:off x="4355646" y="3808422"/>
            <a:ext cx="3477660" cy="26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100"/>
              </a:lnSpc>
              <a:defRPr b="1" spc="-10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Kriging אינטרפולציה מרחבית</a:t>
            </a:r>
          </a:p>
        </p:txBody>
      </p:sp>
      <p:sp>
        <p:nvSpPr>
          <p:cNvPr id="60" name="Object 9"/>
          <p:cNvSpPr txBox="1"/>
          <p:nvPr/>
        </p:nvSpPr>
        <p:spPr>
          <a:xfrm>
            <a:off x="4355646" y="4152277"/>
            <a:ext cx="3477660" cy="501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rtl="1">
              <a:lnSpc>
                <a:spcPts val="2000"/>
              </a:lnSpc>
              <a:spcBef>
                <a:spcPts val="500"/>
              </a:spcBef>
              <a:defRPr spc="-30" sz="1500">
                <a:solidFill>
                  <a:srgbClr val="FFFFFF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יצירת מפת חום המראה רמות לחות בכל אזור המשק, לרבות אזורים ללא חיישנים</a:t>
            </a:r>
          </a:p>
        </p:txBody>
      </p:sp>
      <p:sp>
        <p:nvSpPr>
          <p:cNvPr id="61" name="Object 10"/>
          <p:cNvSpPr/>
          <p:nvPr/>
        </p:nvSpPr>
        <p:spPr>
          <a:xfrm>
            <a:off x="9284551" y="2283759"/>
            <a:ext cx="1428403" cy="1428404"/>
          </a:xfrm>
          <a:prstGeom prst="ellipse">
            <a:avLst/>
          </a:prstGeom>
          <a:solidFill>
            <a:srgbClr val="FEC08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2" name="Object 11" descr="Object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47232" y="2704904"/>
            <a:ext cx="704679" cy="580885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Object 12"/>
          <p:cNvSpPr txBox="1"/>
          <p:nvPr/>
        </p:nvSpPr>
        <p:spPr>
          <a:xfrm>
            <a:off x="8312294" y="3808422"/>
            <a:ext cx="3372916" cy="265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100"/>
              </a:lnSpc>
              <a:defRPr b="1" spc="-10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Weather Forecast API</a:t>
            </a:r>
          </a:p>
        </p:txBody>
      </p:sp>
      <p:sp>
        <p:nvSpPr>
          <p:cNvPr id="64" name="Object 13"/>
          <p:cNvSpPr txBox="1"/>
          <p:nvPr/>
        </p:nvSpPr>
        <p:spPr>
          <a:xfrm>
            <a:off x="8312294" y="4152277"/>
            <a:ext cx="3372916" cy="501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rtl="1">
              <a:lnSpc>
                <a:spcPts val="2000"/>
              </a:lnSpc>
              <a:spcBef>
                <a:spcPts val="500"/>
              </a:spcBef>
              <a:defRPr spc="-30" sz="1500">
                <a:solidFill>
                  <a:srgbClr val="FFFFFF">
                    <a:alpha val="80000"/>
                  </a:srgbClr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שילוב תחזיות מזג אוויר לדחיית השקיה בימים של צפי גשם</a:t>
            </a:r>
          </a:p>
        </p:txBody>
      </p:sp>
      <p:sp>
        <p:nvSpPr>
          <p:cNvPr id="65" name="Object 14"/>
          <p:cNvSpPr/>
          <p:nvPr/>
        </p:nvSpPr>
        <p:spPr>
          <a:xfrm>
            <a:off x="-2" y="5884976"/>
            <a:ext cx="12188956" cy="971308"/>
          </a:xfrm>
          <a:prstGeom prst="rect">
            <a:avLst/>
          </a:prstGeom>
          <a:solidFill>
            <a:srgbClr val="22AAEE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6" name="Object 15"/>
          <p:cNvSpPr txBox="1"/>
          <p:nvPr/>
        </p:nvSpPr>
        <p:spPr>
          <a:xfrm>
            <a:off x="-42856" y="6210143"/>
            <a:ext cx="12274664" cy="328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 rtl="1">
              <a:lnSpc>
                <a:spcPts val="2600"/>
              </a:lnSpc>
              <a:defRPr b="1" spc="-135" sz="22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שילוב של שיטות אנליטיות מתקדמות וטכנולוגיות מידע מאפשר ניהול השקיה מדויק וחיסכון במשאבים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HOTO-2025-06-17-10-31-10.jpg" descr="PHOTO-2025-06-17-10-31-1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8779" y="974568"/>
            <a:ext cx="9151502" cy="53484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1"/>
          <p:cNvSpPr txBox="1"/>
          <p:nvPr/>
        </p:nvSpPr>
        <p:spPr>
          <a:xfrm>
            <a:off x="-2" y="379119"/>
            <a:ext cx="12188956" cy="544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rtl="1">
              <a:lnSpc>
                <a:spcPts val="4300"/>
              </a:lnSpc>
              <a:defRPr b="1" spc="-225" sz="37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ייעול תהליך ההשקיה באמצעות טכנולוגיות מתקדמות</a:t>
            </a:r>
          </a:p>
        </p:txBody>
      </p:sp>
      <p:sp>
        <p:nvSpPr>
          <p:cNvPr id="71" name="Object 2"/>
          <p:cNvSpPr txBox="1"/>
          <p:nvPr/>
        </p:nvSpPr>
        <p:spPr>
          <a:xfrm>
            <a:off x="952259" y="1915534"/>
            <a:ext cx="5446946" cy="3382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42899" indent="-242899" rtl="1">
              <a:lnSpc>
                <a:spcPts val="3100"/>
              </a:lnSpc>
              <a:buSzPct val="100000"/>
              <a:buChar char="•"/>
              <a:defRPr b="1" spc="-162" sz="27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ייעול תהליך ההשקיה</a:t>
            </a:r>
          </a:p>
          <a:p>
            <a:pPr lvl="1" indent="457200" rtl="1">
              <a:lnSpc>
                <a:spcPts val="2300"/>
              </a:lnSpc>
              <a:spcBef>
                <a:spcPts val="300"/>
              </a:spcBef>
              <a:defRPr spc="-34" sz="1700">
                <a:solidFill>
                  <a:srgbClr val="000000">
                    <a:alpha val="56000"/>
                  </a:srgbClr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שילוב של חיישני קרקע, תחזיות מזג אוויר וניתוח נתונים מתקדם</a:t>
            </a:r>
          </a:p>
          <a:p>
            <a:pPr marL="242899" indent="-242899" rtl="1">
              <a:lnSpc>
                <a:spcPts val="3100"/>
              </a:lnSpc>
              <a:spcBef>
                <a:spcPts val="2500"/>
              </a:spcBef>
              <a:buSzPct val="100000"/>
              <a:buChar char="•"/>
              <a:defRPr b="1" spc="-162" sz="27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ניתוח PCA</a:t>
            </a:r>
          </a:p>
          <a:p>
            <a:pPr lvl="1" indent="457200" rtl="1">
              <a:lnSpc>
                <a:spcPts val="2300"/>
              </a:lnSpc>
              <a:spcBef>
                <a:spcPts val="300"/>
              </a:spcBef>
              <a:defRPr spc="-34" sz="1700">
                <a:solidFill>
                  <a:srgbClr val="000000">
                    <a:alpha val="56000"/>
                  </a:srgbClr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התמקדות בשני משתנים עיקריים - לחות וטמפרטורת אוויר</a:t>
            </a:r>
          </a:p>
          <a:p>
            <a:pPr marL="242899" indent="-242899" rtl="1">
              <a:lnSpc>
                <a:spcPts val="3100"/>
              </a:lnSpc>
              <a:spcBef>
                <a:spcPts val="2500"/>
              </a:spcBef>
              <a:buSzPct val="100000"/>
              <a:buChar char="•"/>
              <a:defRPr b="1" spc="-162" sz="27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שיטת קריגינג</a:t>
            </a:r>
          </a:p>
          <a:p>
            <a:pPr lvl="1" indent="457200" rtl="1">
              <a:lnSpc>
                <a:spcPts val="2300"/>
              </a:lnSpc>
              <a:spcBef>
                <a:spcPts val="300"/>
              </a:spcBef>
              <a:defRPr spc="-34" sz="1700">
                <a:solidFill>
                  <a:srgbClr val="000000">
                    <a:alpha val="56000"/>
                  </a:srgbClr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הבנת המצב הכללי בשטח גם במקומות ללא חיישנים</a:t>
            </a:r>
          </a:p>
        </p:txBody>
      </p:sp>
      <p:sp>
        <p:nvSpPr>
          <p:cNvPr id="72" name="Object 3"/>
          <p:cNvSpPr txBox="1"/>
          <p:nvPr/>
        </p:nvSpPr>
        <p:spPr>
          <a:xfrm>
            <a:off x="6284926" y="1915534"/>
            <a:ext cx="5446944" cy="1756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42899" indent="-242899" rtl="1">
              <a:lnSpc>
                <a:spcPts val="3100"/>
              </a:lnSpc>
              <a:buSzPct val="100000"/>
              <a:buChar char="•"/>
              <a:defRPr b="1" spc="-162" sz="27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חיבור למערכת בזמן אמת</a:t>
            </a:r>
          </a:p>
          <a:p>
            <a:pPr lvl="1" indent="457200" rtl="1">
              <a:lnSpc>
                <a:spcPts val="2300"/>
              </a:lnSpc>
              <a:spcBef>
                <a:spcPts val="300"/>
              </a:spcBef>
              <a:defRPr spc="-34" sz="1700">
                <a:solidFill>
                  <a:srgbClr val="000000">
                    <a:alpha val="56000"/>
                  </a:srgbClr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קבלת החלטות מהירה, תגובה מיידית וחיסכון במים</a:t>
            </a:r>
          </a:p>
          <a:p>
            <a:pPr marL="242899" indent="-242899" rtl="1">
              <a:lnSpc>
                <a:spcPts val="3100"/>
              </a:lnSpc>
              <a:spcBef>
                <a:spcPts val="2500"/>
              </a:spcBef>
              <a:buSzPct val="100000"/>
              <a:buChar char="•"/>
              <a:defRPr b="1" spc="-162" sz="27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שילוב תחזית מזג אוויר</a:t>
            </a:r>
          </a:p>
          <a:p>
            <a:pPr lvl="1" indent="457200" rtl="1">
              <a:lnSpc>
                <a:spcPts val="2300"/>
              </a:lnSpc>
              <a:spcBef>
                <a:spcPts val="300"/>
              </a:spcBef>
              <a:defRPr spc="-34" sz="1700">
                <a:solidFill>
                  <a:srgbClr val="000000">
                    <a:alpha val="56000"/>
                  </a:srgbClr>
                </a:solidFill>
                <a:latin typeface="Inter"/>
                <a:ea typeface="Inter"/>
                <a:cs typeface="Inter"/>
                <a:sym typeface="Inter"/>
              </a:defRPr>
            </a:pPr>
            <a:r>
              <a:t>מניעת השקיה מיותרת בימים גשומים</a:t>
            </a:r>
          </a:p>
        </p:txBody>
      </p:sp>
      <p:sp>
        <p:nvSpPr>
          <p:cNvPr id="73" name="Slide Number Placeholder 24"/>
          <p:cNvSpPr txBox="1"/>
          <p:nvPr>
            <p:ph type="sldNum" sz="quarter" idx="4294967295"/>
          </p:nvPr>
        </p:nvSpPr>
        <p:spPr>
          <a:xfrm>
            <a:off x="11826240" y="6515099"/>
            <a:ext cx="181831" cy="2392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l">
              <a:defRPr sz="11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CA"/>
          <p:cNvSpPr txBox="1"/>
          <p:nvPr>
            <p:ph type="title" idx="4294967295"/>
          </p:nvPr>
        </p:nvSpPr>
        <p:spPr>
          <a:xfrm>
            <a:off x="609600" y="92071"/>
            <a:ext cx="10972800" cy="15081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PCA </a:t>
            </a:r>
          </a:p>
        </p:txBody>
      </p:sp>
      <p:pic>
        <p:nvPicPr>
          <p:cNvPr id="76" name="PHOTO-2025-06-18-14-24-19.jpg" descr="PHOTO-2025-06-18-14-24-1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983" y="1680471"/>
            <a:ext cx="5920634" cy="4721517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הנקודות הכחולות מייצגות מדידות בודדות שנלקחו בזמן אמת…"/>
          <p:cNvSpPr txBox="1"/>
          <p:nvPr>
            <p:ph type="body" sz="half" idx="4294967295"/>
          </p:nvPr>
        </p:nvSpPr>
        <p:spPr>
          <a:xfrm>
            <a:off x="6677868" y="1600200"/>
            <a:ext cx="4904536" cy="52578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342899" indent="-342899" algn="r" rtl="1">
              <a:defRPr sz="1600">
                <a:solidFill>
                  <a:srgbClr val="FFFFFF"/>
                </a:solidFill>
              </a:defRPr>
            </a:pPr>
            <a:r>
              <a:t>הנקודות הכחולות מייצגות מדידות בודדות שנלקחו בזמן אמת</a:t>
            </a:r>
          </a:p>
          <a:p>
            <a:pPr marL="342899" indent="-342899" algn="r" rtl="1">
              <a:defRPr sz="1600">
                <a:solidFill>
                  <a:srgbClr val="FFFFFF"/>
                </a:solidFill>
              </a:defRPr>
            </a:pPr>
            <a:r>
              <a:t>החצים האדומים מייצגים את המשתנים שנכללו בניתוח (טמפרטורה, אור, לחות בקרקע, לחות אוויר, לחץ אוויר).</a:t>
            </a:r>
          </a:p>
          <a:p>
            <a:pPr marL="342899" indent="-342899" algn="r" rtl="1">
              <a:defRPr sz="1600">
                <a:solidFill>
                  <a:srgbClr val="FFFFFF"/>
                </a:solidFill>
              </a:defRPr>
            </a:pPr>
            <a:r>
              <a:t>אורכם וכיוונם של החצים מצביעים על ההשפעה היחסית של כל משתנה על רכיבי PCA</a:t>
            </a:r>
          </a:p>
          <a:p>
            <a:pPr marL="342899" indent="-342899" algn="r" rtl="1">
              <a:defRPr sz="1600">
                <a:solidFill>
                  <a:srgbClr val="FFFFFF"/>
                </a:solidFill>
              </a:defRPr>
            </a:pPr>
            <a:r>
              <a:t>משתנים עם חצים באותו כיוון -&gt; ככל הנראה קשורים זה לזה (מתאם חיובי).</a:t>
            </a:r>
          </a:p>
          <a:p>
            <a:pPr marL="342899" indent="-342899" algn="r" rtl="1">
              <a:defRPr sz="1600">
                <a:solidFill>
                  <a:srgbClr val="FFFFFF"/>
                </a:solidFill>
              </a:defRPr>
            </a:pPr>
            <a:r>
              <a:t>חצים בכיוונים מנוגדים -&gt; מתאם שלילי.</a:t>
            </a:r>
          </a:p>
          <a:p>
            <a:pPr marL="342899" indent="-342899" algn="r" rtl="1">
              <a:defRPr sz="1600">
                <a:solidFill>
                  <a:srgbClr val="FFFFFF"/>
                </a:solidFill>
              </a:defRPr>
            </a:pPr>
            <a:r>
              <a:t>חצים ארוכים יותר -&gt; משתנים עם יותר השפעה על השונות הכללית במערכת.</a:t>
            </a:r>
          </a:p>
          <a:p>
            <a:pPr marL="342899" indent="-342899" algn="r" rtl="1">
              <a:defRPr sz="1600">
                <a:solidFill>
                  <a:srgbClr val="FFFFFF"/>
                </a:solidFill>
              </a:defRPr>
            </a:pPr>
            <a:r>
              <a:t>כלומר: </a:t>
            </a:r>
          </a:p>
          <a:p>
            <a:pPr marL="342899" indent="-342899" algn="r" rtl="1">
              <a:defRPr sz="1600">
                <a:solidFill>
                  <a:srgbClr val="FFFFFF"/>
                </a:solidFill>
              </a:defRPr>
            </a:pPr>
            <a:r>
              <a:t>אם "Soil Moisture" ו־"Air Humidity" מצביעים לאותו כיוון -&gt; הם ככל הנראה עולים יחד.</a:t>
            </a:r>
          </a:p>
          <a:p>
            <a:pPr marL="342899" indent="-342899" algn="r" rtl="1">
              <a:defRPr sz="1600">
                <a:solidFill>
                  <a:srgbClr val="FFFFFF"/>
                </a:solidFill>
              </a:defRPr>
            </a:pPr>
            <a:r>
              <a:t>אם "Light" הפוך ל־"Soil Moisture" -&gt; ייתכן שקרינה גבוהה מייבשת את הקרקע.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268" y="1825693"/>
            <a:ext cx="3935561" cy="3004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HOTO-2025-06-18-14-24-40.jpg" descr="PHOTO-2025-06-18-14-24-4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02100" y="3798179"/>
            <a:ext cx="3766383" cy="3004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PHOTO-2025-06-18-14-24-49.jpg" descr="PHOTO-2025-06-18-14-24-49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35755" y="1997923"/>
            <a:ext cx="4038113" cy="2660495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Kriging"/>
          <p:cNvSpPr txBox="1"/>
          <p:nvPr>
            <p:ph type="title" idx="4294967295"/>
          </p:nvPr>
        </p:nvSpPr>
        <p:spPr>
          <a:xfrm>
            <a:off x="609600" y="92071"/>
            <a:ext cx="10972800" cy="150813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ts val="2100"/>
              </a:lnSpc>
              <a:defRPr b="1" spc="-300" sz="3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r>
              <a:t>Kriging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